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4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5697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57965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654795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638098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560569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5459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248680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368001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36880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71386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49326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66449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6019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0215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91315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6815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23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86158EA-2085-4165-900B-E18C59748C29}" type="datetimeFigureOut">
              <a:rPr lang="uk-UA" smtClean="0"/>
              <a:t>09.05.2024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3D17CE3-6A45-4FDD-ABC7-8EA1AA5A7F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072015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  <p:sldLayoutId id="2147483856" r:id="rId12"/>
    <p:sldLayoutId id="2147483857" r:id="rId13"/>
    <p:sldLayoutId id="2147483858" r:id="rId14"/>
    <p:sldLayoutId id="2147483859" r:id="rId15"/>
    <p:sldLayoutId id="2147483860" r:id="rId16"/>
    <p:sldLayoutId id="214748386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7">
            <a:extLst>
              <a:ext uri="{FF2B5EF4-FFF2-40B4-BE49-F238E27FC236}">
                <a16:creationId xmlns:a16="http://schemas.microsoft.com/office/drawing/2014/main" id="{781BBDC9-2DC6-4959-AC3D-49A5DCB05D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9">
            <a:extLst>
              <a:ext uri="{FF2B5EF4-FFF2-40B4-BE49-F238E27FC236}">
                <a16:creationId xmlns:a16="http://schemas.microsoft.com/office/drawing/2014/main" id="{4B74BB55-8517-4CFE-9389-81D0E6F81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grpSp>
        <p:nvGrpSpPr>
          <p:cNvPr id="69" name="Group 11">
            <a:extLst>
              <a:ext uri="{FF2B5EF4-FFF2-40B4-BE49-F238E27FC236}">
                <a16:creationId xmlns:a16="http://schemas.microsoft.com/office/drawing/2014/main" id="{A3F7C935-E41E-4E8D-91DF-D3BAB9521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45" y="4435646"/>
            <a:ext cx="1419541" cy="1660354"/>
            <a:chOff x="10292292" y="2963333"/>
            <a:chExt cx="1896535" cy="2218267"/>
          </a:xfrm>
        </p:grpSpPr>
        <p:cxnSp>
          <p:nvCxnSpPr>
            <p:cNvPr id="70" name="Straight Connector 12">
              <a:extLst>
                <a:ext uri="{FF2B5EF4-FFF2-40B4-BE49-F238E27FC236}">
                  <a16:creationId xmlns:a16="http://schemas.microsoft.com/office/drawing/2014/main" id="{4FB64230-1B44-4C76-9885-0BBE5C736C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13">
              <a:extLst>
                <a:ext uri="{FF2B5EF4-FFF2-40B4-BE49-F238E27FC236}">
                  <a16:creationId xmlns:a16="http://schemas.microsoft.com/office/drawing/2014/main" id="{D3F7F181-4FFE-4F8E-A3D0-1A8ECDEFFB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190344"/>
              <a:ext cx="1896535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14">
              <a:extLst>
                <a:ext uri="{FF2B5EF4-FFF2-40B4-BE49-F238E27FC236}">
                  <a16:creationId xmlns:a16="http://schemas.microsoft.com/office/drawing/2014/main" id="{2066495D-EC57-44E4-8DED-0DC2E07AA2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15">
              <a:extLst>
                <a:ext uri="{FF2B5EF4-FFF2-40B4-BE49-F238E27FC236}">
                  <a16:creationId xmlns:a16="http://schemas.microsoft.com/office/drawing/2014/main" id="{0E0DA2F2-D672-4417-8072-9ED4FA5CC5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16">
              <a:extLst>
                <a:ext uri="{FF2B5EF4-FFF2-40B4-BE49-F238E27FC236}">
                  <a16:creationId xmlns:a16="http://schemas.microsoft.com/office/drawing/2014/main" id="{30E8BACB-AEC7-46A5-A3AD-4D1BBE8715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9" name="Rectangle 18">
            <a:extLst>
              <a:ext uri="{FF2B5EF4-FFF2-40B4-BE49-F238E27FC236}">
                <a16:creationId xmlns:a16="http://schemas.microsoft.com/office/drawing/2014/main" id="{08452CCF-4A27-488A-AAF4-424933CFC9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4212" y="0"/>
            <a:ext cx="465734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ABE3FC-2792-996E-D899-651685DF6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8657" y="661182"/>
            <a:ext cx="2519024" cy="4313129"/>
          </a:xfrm>
        </p:spPr>
        <p:txBody>
          <a:bodyPr>
            <a:normAutofit/>
          </a:bodyPr>
          <a:lstStyle/>
          <a:p>
            <a:br>
              <a:rPr lang="uk-UA" sz="2400" b="1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2400" b="1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Пам’ятка </a:t>
            </a:r>
            <a:r>
              <a:rPr lang="uk-UA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 що можна  повідомити</a:t>
            </a:r>
            <a:br>
              <a:rPr lang="uk-UA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uk-UA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uk-UA" sz="3200" kern="1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uk-UA" sz="3200" dirty="0">
              <a:solidFill>
                <a:srgbClr val="FFFFFF"/>
              </a:solidFill>
            </a:endParaRP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9499023A-051A-6F90-F95F-D5DCF5D9DB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6751" y="154745"/>
            <a:ext cx="8102324" cy="6597747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90000"/>
              </a:lnSpc>
              <a:buNone/>
            </a:pPr>
            <a:r>
              <a:rPr lang="uk-UA" sz="1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Корупційні кримінальні правопорушення та кримінальні правопорушення пов’язані з корупцією (Кримінальний кодекс України – КК) 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210 КК	Нецільове використання бюджетних коштів, здійснення видатків бюджету чи надання кредитів з бюджету без встановлених бюджетних призначень або з їх перевищенням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354 КК	Підкуп працівника підприємства, установи чи організації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364 КК	Зловживання владою або службовим становищем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364-1 КК	Зловживання повноваженнями службовою особою юридичної особи приватного права незалежно від організаційно-правової форми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365-2 КК	Зловживання повноваженнями особами, які надають публічні послуги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366-2 КК	Декларування недостовірної інформації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366-3 КК	Неподання суб’єктом декларування декларації особи, уповноваженої на виконання функцій держави або місцевого самоврядування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368 КК	Прийняття пропозиції, обіцянки або одержання неправомірної вигоди службовою особою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368-3 КК	Підкуп службової особи юридичної особи приватного права незалежно від організаційно-правової форми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368-4 КК	Підкуп особи, яка надає публічні послуги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368-5 КК	Незаконне збагачення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369 КК	Пропозиція, обіцянка або надання неправомірної вигоди службовій особі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369-2 КК	Зловживання впливом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191 КК	Привласнення, розтрата майна або заволодіння ним шляхом зловживання службовим становищем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262 КК	Викрадення, привласнення, вимагання вогнепальної зброї, бойових припасів, вибухових речовин чи радіоактивних матеріалів або заволодіння ними шляхом шахрайства або зловживанням службовим становищем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308 КК	Викрадення, привласнення, вимагання наркотичних засобів, психотропних речовин або їх аналогів чи заволодіння ними шляхом шахрайства або зловживання службовим становищем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312 КК	Викрадення, привласнення, вимагання прекурсорів або заволодіння ними шляхом шахрайства або зловживання службовим становищем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313 КК	Викрадення, привласнення, вимагання обладнання, призначеного для виготовлення наркотичних засобів, психотропних речовин або їх аналогів, чи заволодіння ним шляхом шахрайства або зловживання службовим становищем та інші незаконні дії з таким обладнанням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320 КК	Порушення встановлених правил обігу наркотичних засобів, психотропних речовин, їх аналогів або прекурсорів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357 КК	Викрадення, привласнення, вимагання документів, штампів, печаток, заволодіння ними шляхом шахрайства чи зловживання службовим становищем або їх пошкодження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410 КК	Викрадення, привласнення, вимагання військовослужбовцем зброї, бойових припасів, вибухових або інших бойових речовин, засобів пересування, військової та спеціальної техніки чи іншого військового майна, а також заволодіння ними шляхом шахрайства або зловживання службовим становищем</a:t>
            </a:r>
          </a:p>
          <a:p>
            <a:pPr marL="0" indent="0">
              <a:lnSpc>
                <a:spcPct val="90000"/>
              </a:lnSpc>
              <a:buNone/>
            </a:pPr>
            <a:endParaRPr lang="uk-UA" sz="7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92407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7">
            <a:extLst>
              <a:ext uri="{FF2B5EF4-FFF2-40B4-BE49-F238E27FC236}">
                <a16:creationId xmlns:a16="http://schemas.microsoft.com/office/drawing/2014/main" id="{781BBDC9-2DC6-4959-AC3D-49A5DCB05D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9">
            <a:extLst>
              <a:ext uri="{FF2B5EF4-FFF2-40B4-BE49-F238E27FC236}">
                <a16:creationId xmlns:a16="http://schemas.microsoft.com/office/drawing/2014/main" id="{4B74BB55-8517-4CFE-9389-81D0E6F81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grpSp>
        <p:nvGrpSpPr>
          <p:cNvPr id="69" name="Group 11">
            <a:extLst>
              <a:ext uri="{FF2B5EF4-FFF2-40B4-BE49-F238E27FC236}">
                <a16:creationId xmlns:a16="http://schemas.microsoft.com/office/drawing/2014/main" id="{A3F7C935-E41E-4E8D-91DF-D3BAB9521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45" y="4435646"/>
            <a:ext cx="1419541" cy="1660354"/>
            <a:chOff x="10292292" y="2963333"/>
            <a:chExt cx="1896535" cy="2218267"/>
          </a:xfrm>
        </p:grpSpPr>
        <p:cxnSp>
          <p:nvCxnSpPr>
            <p:cNvPr id="70" name="Straight Connector 12">
              <a:extLst>
                <a:ext uri="{FF2B5EF4-FFF2-40B4-BE49-F238E27FC236}">
                  <a16:creationId xmlns:a16="http://schemas.microsoft.com/office/drawing/2014/main" id="{4FB64230-1B44-4C76-9885-0BBE5C736C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13">
              <a:extLst>
                <a:ext uri="{FF2B5EF4-FFF2-40B4-BE49-F238E27FC236}">
                  <a16:creationId xmlns:a16="http://schemas.microsoft.com/office/drawing/2014/main" id="{D3F7F181-4FFE-4F8E-A3D0-1A8ECDEFFB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190344"/>
              <a:ext cx="1896535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14">
              <a:extLst>
                <a:ext uri="{FF2B5EF4-FFF2-40B4-BE49-F238E27FC236}">
                  <a16:creationId xmlns:a16="http://schemas.microsoft.com/office/drawing/2014/main" id="{2066495D-EC57-44E4-8DED-0DC2E07AA2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15">
              <a:extLst>
                <a:ext uri="{FF2B5EF4-FFF2-40B4-BE49-F238E27FC236}">
                  <a16:creationId xmlns:a16="http://schemas.microsoft.com/office/drawing/2014/main" id="{0E0DA2F2-D672-4417-8072-9ED4FA5CC5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16">
              <a:extLst>
                <a:ext uri="{FF2B5EF4-FFF2-40B4-BE49-F238E27FC236}">
                  <a16:creationId xmlns:a16="http://schemas.microsoft.com/office/drawing/2014/main" id="{30E8BACB-AEC7-46A5-A3AD-4D1BBE8715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9" name="Rectangle 18">
            <a:extLst>
              <a:ext uri="{FF2B5EF4-FFF2-40B4-BE49-F238E27FC236}">
                <a16:creationId xmlns:a16="http://schemas.microsoft.com/office/drawing/2014/main" id="{08452CCF-4A27-488A-AAF4-424933CFC9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4212" y="0"/>
            <a:ext cx="465734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ABE3FC-2792-996E-D899-651685DF6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2512" y="661182"/>
            <a:ext cx="2485593" cy="4313129"/>
          </a:xfrm>
        </p:spPr>
        <p:txBody>
          <a:bodyPr>
            <a:normAutofit/>
          </a:bodyPr>
          <a:lstStyle/>
          <a:p>
            <a:r>
              <a:rPr lang="uk-UA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Пам’ятка про що можна  повідомити</a:t>
            </a:r>
            <a:br>
              <a:rPr lang="uk-UA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uk-UA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uk-UA" sz="3200" kern="1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uk-UA" sz="3200" dirty="0">
              <a:solidFill>
                <a:srgbClr val="FFFFFF"/>
              </a:solidFill>
            </a:endParaRP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9499023A-051A-6F90-F95F-D5DCF5D9DB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7427" y="154745"/>
            <a:ext cx="7961647" cy="6597747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90000"/>
              </a:lnSpc>
              <a:buNone/>
            </a:pPr>
            <a:r>
              <a:rPr lang="uk-UA" sz="16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Правопорушення, пов’язані з  корупцією, передбачені Кодексом України про адміністративні правопорушення (далі – КУпАП)</a:t>
            </a:r>
          </a:p>
          <a:p>
            <a:pPr marL="0" indent="0" algn="just">
              <a:lnSpc>
                <a:spcPct val="90000"/>
              </a:lnSpc>
              <a:buNone/>
            </a:pPr>
            <a:endParaRPr lang="uk-UA" sz="16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172-4 КУпАП	Порушення обмежень щодо сумісництва та суміщення з іншими видами діяльності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172-5 КУпАП	Порушення встановлених законом обмежень щодо одержання подарунків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172-6 КУпАП	Порушення вимог фінансового контролю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172-7 КУпАП	Порушення вимог щодо запобігання та врегулювання конфлікту інтересів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172-8 КУпАП	Незаконне використання інформації, що стала відома особі у зв’язку з виконанням службових або інших визначених законом повноважень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172-8-1 КУпАП	Порушення встановлених законом обмежень після припинення повноважень члена Національної комісії, що здійснює державне регулювання у сферах енергетики та комунальних послуг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172-9 КУпАП	Невжиття заходів щодо протидії корупції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172-9-1 КУпАП	Порушення заборони розміщення ставок на спорт, пов’язаних з маніпулюванням офіційним спортивним змаганням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172-9-2 КУпАП	Порушення законодавства у сфері оцінки впливу на довкілля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188-46 КУпАП	Невиконання законних вимог (приписів) Національного агентства з питань запобігання корупції</a:t>
            </a:r>
          </a:p>
          <a:p>
            <a:pPr marL="0" indent="0">
              <a:lnSpc>
                <a:spcPct val="90000"/>
              </a:lnSpc>
              <a:buNone/>
            </a:pPr>
            <a:endParaRPr lang="uk-UA" sz="7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9287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7">
            <a:extLst>
              <a:ext uri="{FF2B5EF4-FFF2-40B4-BE49-F238E27FC236}">
                <a16:creationId xmlns:a16="http://schemas.microsoft.com/office/drawing/2014/main" id="{781BBDC9-2DC6-4959-AC3D-49A5DCB05D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9">
            <a:extLst>
              <a:ext uri="{FF2B5EF4-FFF2-40B4-BE49-F238E27FC236}">
                <a16:creationId xmlns:a16="http://schemas.microsoft.com/office/drawing/2014/main" id="{4B74BB55-8517-4CFE-9389-81D0E6F81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grpSp>
        <p:nvGrpSpPr>
          <p:cNvPr id="69" name="Group 11">
            <a:extLst>
              <a:ext uri="{FF2B5EF4-FFF2-40B4-BE49-F238E27FC236}">
                <a16:creationId xmlns:a16="http://schemas.microsoft.com/office/drawing/2014/main" id="{A3F7C935-E41E-4E8D-91DF-D3BAB9521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45" y="4435646"/>
            <a:ext cx="1419541" cy="1660354"/>
            <a:chOff x="10292292" y="2963333"/>
            <a:chExt cx="1896535" cy="2218267"/>
          </a:xfrm>
        </p:grpSpPr>
        <p:cxnSp>
          <p:nvCxnSpPr>
            <p:cNvPr id="70" name="Straight Connector 12">
              <a:extLst>
                <a:ext uri="{FF2B5EF4-FFF2-40B4-BE49-F238E27FC236}">
                  <a16:creationId xmlns:a16="http://schemas.microsoft.com/office/drawing/2014/main" id="{4FB64230-1B44-4C76-9885-0BBE5C736C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13">
              <a:extLst>
                <a:ext uri="{FF2B5EF4-FFF2-40B4-BE49-F238E27FC236}">
                  <a16:creationId xmlns:a16="http://schemas.microsoft.com/office/drawing/2014/main" id="{D3F7F181-4FFE-4F8E-A3D0-1A8ECDEFFB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190344"/>
              <a:ext cx="1896535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14">
              <a:extLst>
                <a:ext uri="{FF2B5EF4-FFF2-40B4-BE49-F238E27FC236}">
                  <a16:creationId xmlns:a16="http://schemas.microsoft.com/office/drawing/2014/main" id="{2066495D-EC57-44E4-8DED-0DC2E07AA2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15">
              <a:extLst>
                <a:ext uri="{FF2B5EF4-FFF2-40B4-BE49-F238E27FC236}">
                  <a16:creationId xmlns:a16="http://schemas.microsoft.com/office/drawing/2014/main" id="{0E0DA2F2-D672-4417-8072-9ED4FA5CC5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16">
              <a:extLst>
                <a:ext uri="{FF2B5EF4-FFF2-40B4-BE49-F238E27FC236}">
                  <a16:creationId xmlns:a16="http://schemas.microsoft.com/office/drawing/2014/main" id="{30E8BACB-AEC7-46A5-A3AD-4D1BBE8715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9" name="Rectangle 18">
            <a:extLst>
              <a:ext uri="{FF2B5EF4-FFF2-40B4-BE49-F238E27FC236}">
                <a16:creationId xmlns:a16="http://schemas.microsoft.com/office/drawing/2014/main" id="{08452CCF-4A27-488A-AAF4-424933CFC9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4212" y="0"/>
            <a:ext cx="465734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ABE3FC-2792-996E-D899-651685DF6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2512" y="661182"/>
            <a:ext cx="2485593" cy="4313129"/>
          </a:xfrm>
        </p:spPr>
        <p:txBody>
          <a:bodyPr>
            <a:normAutofit/>
          </a:bodyPr>
          <a:lstStyle/>
          <a:p>
            <a:r>
              <a:rPr lang="uk-UA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Пам’ятка про що можна  повідомити</a:t>
            </a:r>
            <a:br>
              <a:rPr lang="uk-UA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uk-UA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uk-UA" sz="3200" kern="1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uk-UA" sz="3200" dirty="0">
              <a:solidFill>
                <a:srgbClr val="FFFFFF"/>
              </a:solidFill>
            </a:endParaRP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9499023A-051A-6F90-F95F-D5DCF5D9DB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7427" y="154745"/>
            <a:ext cx="7961647" cy="6597747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90000"/>
              </a:lnSpc>
              <a:buNone/>
            </a:pPr>
            <a:r>
              <a:rPr lang="uk-UA" sz="14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Інші порушення вимог Закону України «Про запобігання корупції» 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4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(далі – Закон</a:t>
            </a:r>
            <a:r>
              <a:rPr lang="uk-UA" sz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13-1 Закону	Недотримання вимог Закону щодо утворення (визначення) уповноважених підрозділів (уповноважених осіб) з питань запобігання та виявлення корупції та щодо отримання згоди Національного агентства з питань запобігання корупції на звільнення керівника уповноваженого підрозділу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19 Закону	Неприйняття антикорупційної програми, не подання на погодження антикорупційної програми на погодження Національному агентству з питань запобігання корупції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22 Закону	Обмеження щодо використання службових повноважень чи свого становища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ст. 23, 24 Закону	Порушення обмежень щодо одержання подарунка та недотримання вимог Закону при одержанні неправомірної вигоди чи подарунка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25 Закону	Порушення обмежень щодо сумісництва та суміщення з іншими видами діяльності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26 Закону	Порушення обмежень після припинення діяльності, пов’язаної  з виконанням функцій держави, місцевого самоврядування 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27 Закону	Порушення обмежень спільної роботи близьких осіб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28-36 Закону	Порушення вимог Закону щодо запобігання та врегулювання конфлікту інтересів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38-44 Закону	Порушення правил етичної поведінки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45, 46, 51-2 Закону	Порушення вимог Закону щодо фінансового контролю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53 - 53-9 Закону	Порушення вимог Закону щодо захисту викривачів та порядку розгляду повідомлень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54 Закону	Порушення вимог Закону щодо заборони на безоплатне одержання майна, послуг та пільг державними органами та органами місцевого самоврядування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56-58 Закону	Порушення вимог Закону щодо організації проведення спеціальної перевірки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62 Закону	Незатвердження антикорупційної програми юридичною особою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64 Закону	Звільнення Уповноваженого, відповідального за виконання антикорупційної програми в юридичній особі, буз згоди Національного агентства з питань запобігання корупції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65-1 Закону	Порушення вимог Закону щодо проведення службового розслідування, притягнення до дисциплінарної відповідальності та відсторонення осіб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sz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67 Закону	Порушення вимог Закону щодо скасування незаконних актів та правочинів</a:t>
            </a:r>
          </a:p>
          <a:p>
            <a:pPr marL="0" indent="0">
              <a:lnSpc>
                <a:spcPct val="90000"/>
              </a:lnSpc>
              <a:buNone/>
            </a:pPr>
            <a:endParaRPr lang="uk-UA" sz="7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18178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Скибка">
  <a:themeElements>
    <a:clrScheme name="Скибка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кибка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кибка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968</TotalTime>
  <Words>934</Words>
  <Application>Microsoft Office PowerPoint</Application>
  <PresentationFormat>Широкий екран</PresentationFormat>
  <Paragraphs>56</Paragraphs>
  <Slides>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8" baseType="lpstr">
      <vt:lpstr>Calibri</vt:lpstr>
      <vt:lpstr>Century Gothic</vt:lpstr>
      <vt:lpstr>Times New Roman</vt:lpstr>
      <vt:lpstr>Wingdings 3</vt:lpstr>
      <vt:lpstr>Скибка</vt:lpstr>
      <vt:lpstr> Пам’ятка про що можна  повідомити   </vt:lpstr>
      <vt:lpstr>Пам’ятка про що можна  повідомити   </vt:lpstr>
      <vt:lpstr>Пам’ятка про що можна  повідомити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Пам’ятка куди повідомити про корупцію </dc:title>
  <dc:creator>Таїсія Парамзіна</dc:creator>
  <cp:lastModifiedBy>Таїсія Парамзіна</cp:lastModifiedBy>
  <cp:revision>4</cp:revision>
  <cp:lastPrinted>2024-05-09T06:02:09Z</cp:lastPrinted>
  <dcterms:created xsi:type="dcterms:W3CDTF">2024-05-08T14:27:34Z</dcterms:created>
  <dcterms:modified xsi:type="dcterms:W3CDTF">2024-05-09T06:57:02Z</dcterms:modified>
</cp:coreProperties>
</file>