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95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569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965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5479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3809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6056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545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4868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6800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6880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138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932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644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01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021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131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6815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23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72015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9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69" name="Group 11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70" name="Straight Connector 12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13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14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15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16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ectangle 18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BE3FC-2792-996E-D899-651685DF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2512" y="661182"/>
            <a:ext cx="3545332" cy="5333217"/>
          </a:xfrm>
        </p:spPr>
        <p:txBody>
          <a:bodyPr>
            <a:normAutofit/>
          </a:bodyPr>
          <a:lstStyle/>
          <a:p>
            <a:r>
              <a:rPr lang="uk-UA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Пам’ятка </a:t>
            </a:r>
            <a:br>
              <a:rPr lang="uk-UA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 права та гарантії захисту викривачів</a:t>
            </a:r>
            <a:b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3200" kern="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3200" dirty="0">
              <a:solidFill>
                <a:srgbClr val="FFFFFF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499023A-051A-6F90-F95F-D5DCF5D9D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0769" y="323557"/>
            <a:ext cx="6568306" cy="64289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uk-UA" sz="1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Викривач має такі права: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бути повідомленим про його права та обов’язки;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на отримання інформації про стан та результати розгляду;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на подання докази, давати пояснення, свідчення або відмовитися їх давати;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на безоплатну правову допомогу у зв’язку із захистом прав викривача;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на відшкодування витрат у зв’язку із захистом прав викривачів, витрат на адвоката та судовий збір;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на конфіденційність та анонімність;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на забезпечення безпеки щодо себе та близьких осіб, майна та житла у разі загрози життю і здоров’ю або на відмову від таких заходів;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на винагороду;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на отримання психологічної допомоги;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на звільнення від юридичної відповідальності у визначених випадках.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Викривач має такі гарантії: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захист трудових прав викривача (заборона звільнення чи примушення  до звільнення, притягнення до дисциплінарної відповідальності, інших негативних заходів впливу (переведення, атестація, зміна умов праці, відмова у призначенні на вищу посаду, зменшення заробітної плати тощо) або загрозі таких заходів впливу у зв’язку з повідомленням про корупцію;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виплати заробітку за час вимушеного прогулу та грошових компенсацій за порушення його трудових прав.</a:t>
            </a:r>
          </a:p>
          <a:p>
            <a:pPr marL="0" indent="0">
              <a:lnSpc>
                <a:spcPct val="90000"/>
              </a:lnSpc>
              <a:buNone/>
            </a:pPr>
            <a:endParaRPr lang="uk-UA" sz="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2407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Скибка">
  <a:themeElements>
    <a:clrScheme name="Скибка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кибка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кибка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956</TotalTime>
  <Words>218</Words>
  <Application>Microsoft Office PowerPoint</Application>
  <PresentationFormat>Широкий екран</PresentationFormat>
  <Paragraphs>15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Times New Roman</vt:lpstr>
      <vt:lpstr>Wingdings 3</vt:lpstr>
      <vt:lpstr>Скибка</vt:lpstr>
      <vt:lpstr>Пам’ятка  щодо права та гарантії захисту викривачів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Пам’ятка куди повідомити про корупцію </dc:title>
  <dc:creator>Таїсія Парамзіна</dc:creator>
  <cp:lastModifiedBy>Таїсія Парамзіна</cp:lastModifiedBy>
  <cp:revision>3</cp:revision>
  <cp:lastPrinted>2024-05-09T06:02:09Z</cp:lastPrinted>
  <dcterms:created xsi:type="dcterms:W3CDTF">2024-05-08T14:27:34Z</dcterms:created>
  <dcterms:modified xsi:type="dcterms:W3CDTF">2024-05-09T06:34:18Z</dcterms:modified>
</cp:coreProperties>
</file>