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4"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5697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A86158EA-2085-4165-900B-E18C59748C29}" type="datetimeFigureOut">
              <a:rPr lang="uk-UA" smtClean="0"/>
              <a:t>08.05.2024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657965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1765479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63809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42560569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3545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3924868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2336800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333688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3071386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86158EA-2085-4165-900B-E18C59748C29}" type="datetimeFigureOut">
              <a:rPr lang="uk-UA" smtClean="0"/>
              <a:t>08.05.2024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3049326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A86158EA-2085-4165-900B-E18C59748C29}" type="datetimeFigureOut">
              <a:rPr lang="uk-UA" smtClean="0"/>
              <a:t>08.05.2024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406644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86158EA-2085-4165-900B-E18C59748C29}" type="datetimeFigureOut">
              <a:rPr lang="uk-UA" smtClean="0"/>
              <a:t>08.05.2024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12601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A86158EA-2085-4165-900B-E18C59748C29}" type="datetimeFigureOut">
              <a:rPr lang="uk-UA" smtClean="0"/>
              <a:t>08.05.2024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1740215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6158EA-2085-4165-900B-E18C59748C29}" type="datetimeFigureOut">
              <a:rPr lang="uk-UA" smtClean="0"/>
              <a:t>08.05.2024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1791315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A86158EA-2085-4165-900B-E18C59748C29}" type="datetimeFigureOut">
              <a:rPr lang="uk-UA" smtClean="0"/>
              <a:t>08.05.2024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3036815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A86158EA-2085-4165-900B-E18C59748C29}" type="datetimeFigureOut">
              <a:rPr lang="uk-UA" smtClean="0"/>
              <a:t>08.05.2024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3D17CE3-6A45-4FDD-ABC7-8EA1AA5A7F32}" type="slidenum">
              <a:rPr lang="uk-UA" smtClean="0"/>
              <a:t>‹№›</a:t>
            </a:fld>
            <a:endParaRPr lang="uk-UA"/>
          </a:p>
        </p:txBody>
      </p:sp>
    </p:spTree>
    <p:extLst>
      <p:ext uri="{BB962C8B-B14F-4D97-AF65-F5344CB8AC3E}">
        <p14:creationId xmlns:p14="http://schemas.microsoft.com/office/powerpoint/2010/main" val="11423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86158EA-2085-4165-900B-E18C59748C29}" type="datetimeFigureOut">
              <a:rPr lang="uk-UA" smtClean="0"/>
              <a:t>08.05.2024</a:t>
            </a:fld>
            <a:endParaRPr lang="uk-U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uk-U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3D17CE3-6A45-4FDD-ABC7-8EA1AA5A7F32}" type="slidenum">
              <a:rPr lang="uk-UA" smtClean="0"/>
              <a:t>‹№›</a:t>
            </a:fld>
            <a:endParaRPr lang="uk-UA"/>
          </a:p>
        </p:txBody>
      </p:sp>
    </p:spTree>
    <p:extLst>
      <p:ext uri="{BB962C8B-B14F-4D97-AF65-F5344CB8AC3E}">
        <p14:creationId xmlns:p14="http://schemas.microsoft.com/office/powerpoint/2010/main" val="3207201558"/>
      </p:ext>
    </p:extLst>
  </p:cSld>
  <p:clrMap bg1="dk1" tx1="lt1" bg2="dk2" tx2="lt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 id="2147483857" r:id="rId13"/>
    <p:sldLayoutId id="2147483858" r:id="rId14"/>
    <p:sldLayoutId id="2147483859" r:id="rId15"/>
    <p:sldLayoutId id="2147483860" r:id="rId16"/>
    <p:sldLayoutId id="214748386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5"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69"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70"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71"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72"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77"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78"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7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4ABE3FC-2792-996E-D899-651685DF6F69}"/>
              </a:ext>
            </a:extLst>
          </p:cNvPr>
          <p:cNvSpPr>
            <a:spLocks noGrp="1"/>
          </p:cNvSpPr>
          <p:nvPr>
            <p:ph type="title"/>
          </p:nvPr>
        </p:nvSpPr>
        <p:spPr>
          <a:xfrm>
            <a:off x="1692512" y="685800"/>
            <a:ext cx="3484400" cy="5308599"/>
          </a:xfrm>
        </p:spPr>
        <p:txBody>
          <a:bodyPr>
            <a:normAutofit/>
          </a:bodyPr>
          <a:lstStyle/>
          <a:p>
            <a:r>
              <a:rPr lang="uk-UA" sz="3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Пам’ятка куди повідомити про корупцію</a:t>
            </a:r>
            <a:br>
              <a:rPr lang="uk-UA" sz="32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uk-UA" sz="3200" dirty="0">
              <a:solidFill>
                <a:srgbClr val="FFFFFF"/>
              </a:solidFill>
            </a:endParaRPr>
          </a:p>
        </p:txBody>
      </p:sp>
      <p:sp>
        <p:nvSpPr>
          <p:cNvPr id="3" name="Підзаголовок 2">
            <a:extLst>
              <a:ext uri="{FF2B5EF4-FFF2-40B4-BE49-F238E27FC236}">
                <a16:creationId xmlns:a16="http://schemas.microsoft.com/office/drawing/2014/main" id="{9499023A-051A-6F90-F95F-D5DCF5D9DB50}"/>
              </a:ext>
            </a:extLst>
          </p:cNvPr>
          <p:cNvSpPr>
            <a:spLocks noGrp="1"/>
          </p:cNvSpPr>
          <p:nvPr>
            <p:ph idx="1"/>
          </p:nvPr>
        </p:nvSpPr>
        <p:spPr>
          <a:xfrm>
            <a:off x="5430769" y="323557"/>
            <a:ext cx="6568306" cy="6428935"/>
          </a:xfrm>
        </p:spPr>
        <p:txBody>
          <a:bodyPr>
            <a:normAutofit lnSpcReduction="10000"/>
          </a:bodyPr>
          <a:lstStyle/>
          <a:p>
            <a:pPr marL="0" indent="0">
              <a:lnSpc>
                <a:spcPct val="90000"/>
              </a:lnSpc>
              <a:spcBef>
                <a:spcPts val="0"/>
              </a:spcBef>
              <a:buNone/>
            </a:pPr>
            <a:r>
              <a:rPr lang="ru-RU" sz="1100" dirty="0">
                <a:solidFill>
                  <a:srgbClr val="FFFFFF"/>
                </a:solidFill>
                <a:latin typeface="Times New Roman" panose="02020603050405020304" pitchFamily="18" charset="0"/>
                <a:cs typeface="Times New Roman" panose="02020603050405020304" pitchFamily="18" charset="0"/>
              </a:rPr>
              <a:t>Викривач </a:t>
            </a:r>
            <a:r>
              <a:rPr lang="ru-RU" sz="1100" dirty="0" err="1">
                <a:solidFill>
                  <a:srgbClr val="FFFFFF"/>
                </a:solidFill>
                <a:latin typeface="Times New Roman" panose="02020603050405020304" pitchFamily="18" charset="0"/>
                <a:cs typeface="Times New Roman" panose="02020603050405020304" pitchFamily="18" charset="0"/>
              </a:rPr>
              <a:t>самостійно</a:t>
            </a:r>
            <a:r>
              <a:rPr lang="ru-RU" sz="1100" dirty="0">
                <a:solidFill>
                  <a:srgbClr val="FFFFFF"/>
                </a:solidFill>
                <a:latin typeface="Times New Roman" panose="02020603050405020304" pitchFamily="18" charset="0"/>
                <a:cs typeface="Times New Roman" panose="02020603050405020304" pitchFamily="18" charset="0"/>
              </a:rPr>
              <a:t> </a:t>
            </a:r>
            <a:r>
              <a:rPr lang="ru-RU" sz="1100" dirty="0" err="1">
                <a:solidFill>
                  <a:srgbClr val="FFFFFF"/>
                </a:solidFill>
                <a:latin typeface="Times New Roman" panose="02020603050405020304" pitchFamily="18" charset="0"/>
                <a:cs typeface="Times New Roman" panose="02020603050405020304" pitchFamily="18" charset="0"/>
              </a:rPr>
              <a:t>обирає</a:t>
            </a:r>
            <a:r>
              <a:rPr lang="ru-RU" sz="1100" dirty="0">
                <a:solidFill>
                  <a:srgbClr val="FFFFFF"/>
                </a:solidFill>
                <a:latin typeface="Times New Roman" panose="02020603050405020304" pitchFamily="18" charset="0"/>
                <a:cs typeface="Times New Roman" panose="02020603050405020304" pitchFamily="18" charset="0"/>
              </a:rPr>
              <a:t> через </a:t>
            </a:r>
            <a:r>
              <a:rPr lang="ru-RU" sz="1100" dirty="0" err="1">
                <a:solidFill>
                  <a:srgbClr val="FFFFFF"/>
                </a:solidFill>
                <a:latin typeface="Times New Roman" panose="02020603050405020304" pitchFamily="18" charset="0"/>
                <a:cs typeface="Times New Roman" panose="02020603050405020304" pitchFamily="18" charset="0"/>
              </a:rPr>
              <a:t>які</a:t>
            </a:r>
            <a:r>
              <a:rPr lang="ru-RU" sz="1100" dirty="0">
                <a:solidFill>
                  <a:srgbClr val="FFFFFF"/>
                </a:solidFill>
                <a:latin typeface="Times New Roman" panose="02020603050405020304" pitchFamily="18" charset="0"/>
                <a:cs typeface="Times New Roman" panose="02020603050405020304" pitchFamily="18" charset="0"/>
              </a:rPr>
              <a:t> канали подати </a:t>
            </a:r>
            <a:r>
              <a:rPr lang="ru-RU" sz="1100" dirty="0" err="1">
                <a:solidFill>
                  <a:srgbClr val="FFFFFF"/>
                </a:solidFill>
                <a:latin typeface="Times New Roman" panose="02020603050405020304" pitchFamily="18" charset="0"/>
                <a:cs typeface="Times New Roman" panose="02020603050405020304" pitchFamily="18" charset="0"/>
              </a:rPr>
              <a:t>повідомлення</a:t>
            </a:r>
            <a:r>
              <a:rPr lang="ru-RU" sz="1100" dirty="0">
                <a:solidFill>
                  <a:srgbClr val="FFFFFF"/>
                </a:solidFill>
                <a:latin typeface="Times New Roman" panose="02020603050405020304" pitchFamily="18" charset="0"/>
                <a:cs typeface="Times New Roman" panose="02020603050405020304" pitchFamily="18" charset="0"/>
              </a:rPr>
              <a:t>:</a:t>
            </a:r>
          </a:p>
          <a:p>
            <a:pPr>
              <a:lnSpc>
                <a:spcPct val="90000"/>
              </a:lnSpc>
              <a:spcBef>
                <a:spcPts val="0"/>
              </a:spcBef>
            </a:pPr>
            <a:r>
              <a:rPr lang="ru-RU" sz="1100" dirty="0">
                <a:solidFill>
                  <a:srgbClr val="FFFFFF"/>
                </a:solidFill>
                <a:latin typeface="Times New Roman" panose="02020603050405020304" pitchFamily="18" charset="0"/>
                <a:cs typeface="Times New Roman" panose="02020603050405020304" pitchFamily="18" charset="0"/>
              </a:rPr>
              <a:t>	</a:t>
            </a:r>
            <a:r>
              <a:rPr lang="ru-RU" sz="1100" dirty="0" err="1">
                <a:solidFill>
                  <a:srgbClr val="FFFFFF"/>
                </a:solidFill>
                <a:latin typeface="Times New Roman" panose="02020603050405020304" pitchFamily="18" charset="0"/>
                <a:cs typeface="Times New Roman" panose="02020603050405020304" pitchFamily="18" charset="0"/>
              </a:rPr>
              <a:t>внутрішні</a:t>
            </a:r>
            <a:endParaRPr lang="ru-RU" sz="1100" dirty="0">
              <a:solidFill>
                <a:srgbClr val="FFFFFF"/>
              </a:solidFill>
              <a:latin typeface="Times New Roman" panose="02020603050405020304" pitchFamily="18" charset="0"/>
              <a:cs typeface="Times New Roman" panose="02020603050405020304" pitchFamily="18" charset="0"/>
            </a:endParaRPr>
          </a:p>
          <a:p>
            <a:pPr>
              <a:lnSpc>
                <a:spcPct val="90000"/>
              </a:lnSpc>
              <a:spcBef>
                <a:spcPts val="0"/>
              </a:spcBef>
            </a:pPr>
            <a:r>
              <a:rPr lang="ru-RU" sz="1100" dirty="0">
                <a:solidFill>
                  <a:srgbClr val="FFFFFF"/>
                </a:solidFill>
                <a:latin typeface="Times New Roman" panose="02020603050405020304" pitchFamily="18" charset="0"/>
                <a:cs typeface="Times New Roman" panose="02020603050405020304" pitchFamily="18" charset="0"/>
              </a:rPr>
              <a:t>	</a:t>
            </a:r>
            <a:r>
              <a:rPr lang="ru-RU" sz="1100" dirty="0" err="1">
                <a:solidFill>
                  <a:srgbClr val="FFFFFF"/>
                </a:solidFill>
                <a:latin typeface="Times New Roman" panose="02020603050405020304" pitchFamily="18" charset="0"/>
                <a:cs typeface="Times New Roman" panose="02020603050405020304" pitchFamily="18" charset="0"/>
              </a:rPr>
              <a:t>регулярні</a:t>
            </a:r>
            <a:r>
              <a:rPr lang="ru-RU" sz="1100" dirty="0">
                <a:solidFill>
                  <a:srgbClr val="FFFFFF"/>
                </a:solidFill>
                <a:latin typeface="Times New Roman" panose="02020603050405020304" pitchFamily="18" charset="0"/>
                <a:cs typeface="Times New Roman" panose="02020603050405020304" pitchFamily="18" charset="0"/>
              </a:rPr>
              <a:t> </a:t>
            </a:r>
          </a:p>
          <a:p>
            <a:pPr>
              <a:lnSpc>
                <a:spcPct val="90000"/>
              </a:lnSpc>
              <a:spcBef>
                <a:spcPts val="0"/>
              </a:spcBef>
            </a:pPr>
            <a:r>
              <a:rPr lang="ru-RU" sz="1100" dirty="0">
                <a:solidFill>
                  <a:srgbClr val="FFFFFF"/>
                </a:solidFill>
                <a:latin typeface="Times New Roman" panose="02020603050405020304" pitchFamily="18" charset="0"/>
                <a:cs typeface="Times New Roman" panose="02020603050405020304" pitchFamily="18" charset="0"/>
              </a:rPr>
              <a:t>	</a:t>
            </a:r>
            <a:r>
              <a:rPr lang="ru-RU" sz="1100" dirty="0" err="1">
                <a:solidFill>
                  <a:srgbClr val="FFFFFF"/>
                </a:solidFill>
                <a:latin typeface="Times New Roman" panose="02020603050405020304" pitchFamily="18" charset="0"/>
                <a:cs typeface="Times New Roman" panose="02020603050405020304" pitchFamily="18" charset="0"/>
              </a:rPr>
              <a:t>зовнішні</a:t>
            </a:r>
            <a:endParaRPr lang="ru-RU" sz="1100" dirty="0">
              <a:solidFill>
                <a:srgbClr val="FFFFFF"/>
              </a:solidFill>
              <a:latin typeface="Times New Roman" panose="02020603050405020304" pitchFamily="18" charset="0"/>
              <a:cs typeface="Times New Roman" panose="02020603050405020304" pitchFamily="18" charset="0"/>
            </a:endParaRPr>
          </a:p>
          <a:p>
            <a:pPr marL="0" indent="0" algn="just">
              <a:lnSpc>
                <a:spcPct val="90000"/>
              </a:lnSpc>
              <a:spcBef>
                <a:spcPts val="0"/>
              </a:spcBef>
              <a:buNone/>
            </a:pPr>
            <a:r>
              <a:rPr lang="uk-UA" sz="1100" b="1" i="1" dirty="0">
                <a:solidFill>
                  <a:srgbClr val="FFFFFF"/>
                </a:solidFill>
                <a:latin typeface="Times New Roman" panose="02020603050405020304" pitchFamily="18" charset="0"/>
                <a:cs typeface="Times New Roman" panose="02020603050405020304" pitchFamily="18" charset="0"/>
              </a:rPr>
              <a:t>Внутрішні канали </a:t>
            </a:r>
            <a:r>
              <a:rPr lang="uk-UA" sz="1100" i="1" dirty="0">
                <a:solidFill>
                  <a:srgbClr val="FFFFFF"/>
                </a:solidFill>
                <a:latin typeface="Times New Roman" panose="02020603050405020304" pitchFamily="18" charset="0"/>
                <a:cs typeface="Times New Roman" panose="02020603050405020304" pitchFamily="18" charset="0"/>
              </a:rPr>
              <a:t>— способи повідомити про корупцію всередині організації керівнику чи уповноваженій особі</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Викривач може повідомити про можливі факти корупційних або пов’язаних з корупцією правопорушень, інших порушень Закону України «Про запобігання корупції» керівнику або уповноваженому підрозділу (особі) організації, в якій він працює, проходить службу, навчання або на замовлення якої виконує роботу</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Повідомлення про корупцію через внутрішні канали здійснюється через Єдиний портал повідомлень викривачів та спеціальні телефонні лінії.</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Якщо повідомлення про можливі факти корупційних або пов’язаних з корупцією правопорушень, інших порушень Закону України «Про запобігання корупції» надійшло іншим способом (у паперовій чи електронній формі на поштову або електронну адресу організації, на особистому прийомі, через спеціальну телефонну лінію), така інформація вноситься до Єдиного порталу повідомлень викривачів не пізніше ніж наступного робочого дня з моменту її отримання.</a:t>
            </a:r>
          </a:p>
          <a:p>
            <a:pPr marL="0" indent="0" algn="just">
              <a:lnSpc>
                <a:spcPct val="90000"/>
              </a:lnSpc>
              <a:spcBef>
                <a:spcPts val="0"/>
              </a:spcBef>
              <a:buNone/>
            </a:pPr>
            <a:r>
              <a:rPr lang="uk-UA" sz="1100" b="1" i="1" dirty="0">
                <a:solidFill>
                  <a:srgbClr val="FFFFFF"/>
                </a:solidFill>
                <a:latin typeface="Times New Roman" panose="02020603050405020304" pitchFamily="18" charset="0"/>
                <a:cs typeface="Times New Roman" panose="02020603050405020304" pitchFamily="18" charset="0"/>
              </a:rPr>
              <a:t>Регулярні канали </a:t>
            </a:r>
            <a:r>
              <a:rPr lang="uk-UA" sz="1100" i="1" dirty="0">
                <a:solidFill>
                  <a:srgbClr val="FFFFFF"/>
                </a:solidFill>
                <a:latin typeface="Times New Roman" panose="02020603050405020304" pitchFamily="18" charset="0"/>
                <a:cs typeface="Times New Roman" panose="02020603050405020304" pitchFamily="18" charset="0"/>
              </a:rPr>
              <a:t>— способи повідомити про корупцію спеціально уповноваженому суб’єкту у сфері протидії корупції</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Викривач може повідомити про можливі факти корупційних або пов’язаних з корупцією правопорушень органам прокуратури, Національну поліцію України, Національне антикорупційне бюро України, Державне бюро розслідувань, Національне агентство з питань запобігання корупції. При цьому для Національного агентства з питань запобігання корупції Єдиний портал повідомлень викривачів є одночасно внутрішнім та регулярним каналом повідомлення.</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Інформація, повідомлена викривачем через регулярні канали, вноситься до Єдиного порталу повідомлень викривачів.</a:t>
            </a:r>
          </a:p>
          <a:p>
            <a:pPr marL="0" indent="0" algn="just">
              <a:lnSpc>
                <a:spcPct val="90000"/>
              </a:lnSpc>
              <a:spcBef>
                <a:spcPts val="0"/>
              </a:spcBef>
              <a:buNone/>
            </a:pPr>
            <a:r>
              <a:rPr lang="uk-UA" sz="1100" b="1" i="1" dirty="0">
                <a:solidFill>
                  <a:srgbClr val="FFFFFF"/>
                </a:solidFill>
                <a:latin typeface="Times New Roman" panose="02020603050405020304" pitchFamily="18" charset="0"/>
                <a:cs typeface="Times New Roman" panose="02020603050405020304" pitchFamily="18" charset="0"/>
              </a:rPr>
              <a:t>Зовнішні канали </a:t>
            </a:r>
            <a:r>
              <a:rPr lang="uk-UA" sz="1100" i="1" dirty="0">
                <a:solidFill>
                  <a:srgbClr val="FFFFFF"/>
                </a:solidFill>
                <a:latin typeface="Times New Roman" panose="02020603050405020304" pitchFamily="18" charset="0"/>
                <a:cs typeface="Times New Roman" panose="02020603050405020304" pitchFamily="18" charset="0"/>
              </a:rPr>
              <a:t>— способи повідомити про корупцію через інших осіб</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Викривач може повідомити про можливі факти корупційних або пов’язаних з корупцією правопорушень, інших порушень Закону України «Про запобігання корупції» через фізичних та юридичних осіб, зокрема через:</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	засоби масової інформації;</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	журналістів;</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	громадські об’єднання;</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	професійні спілки.</a:t>
            </a:r>
          </a:p>
          <a:p>
            <a:pPr marL="0" indent="0" algn="just">
              <a:lnSpc>
                <a:spcPct val="90000"/>
              </a:lnSpc>
              <a:spcBef>
                <a:spcPts val="0"/>
              </a:spcBef>
              <a:buNone/>
            </a:pPr>
            <a:r>
              <a:rPr lang="uk-UA" sz="1100" dirty="0">
                <a:solidFill>
                  <a:srgbClr val="FFFFFF"/>
                </a:solidFill>
                <a:latin typeface="Times New Roman" panose="02020603050405020304" pitchFamily="18" charset="0"/>
                <a:cs typeface="Times New Roman" panose="02020603050405020304" pitchFamily="18" charset="0"/>
              </a:rPr>
              <a:t>Інформація, повідомлена викривачем через зовнішні канали, вноситься  до Єдиного порталу повідомлень викривачів.</a:t>
            </a:r>
          </a:p>
          <a:p>
            <a:pPr marL="0" indent="0">
              <a:lnSpc>
                <a:spcPct val="90000"/>
              </a:lnSpc>
              <a:buNone/>
            </a:pPr>
            <a:endParaRPr lang="uk-UA" sz="700" dirty="0">
              <a:solidFill>
                <a:srgbClr val="FFFFFF"/>
              </a:solidFill>
            </a:endParaRPr>
          </a:p>
        </p:txBody>
      </p:sp>
    </p:spTree>
    <p:extLst>
      <p:ext uri="{BB962C8B-B14F-4D97-AF65-F5344CB8AC3E}">
        <p14:creationId xmlns:p14="http://schemas.microsoft.com/office/powerpoint/2010/main" val="58924073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Скибка">
  <a:themeElements>
    <a:clrScheme name="Скибка">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кибка">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кибка">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945</TotalTime>
  <Words>323</Words>
  <Application>Microsoft Office PowerPoint</Application>
  <PresentationFormat>Широкий екран</PresentationFormat>
  <Paragraphs>19</Paragraphs>
  <Slides>1</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vt:i4>
      </vt:variant>
    </vt:vector>
  </HeadingPairs>
  <TitlesOfParts>
    <vt:vector size="6" baseType="lpstr">
      <vt:lpstr>Calibri</vt:lpstr>
      <vt:lpstr>Century Gothic</vt:lpstr>
      <vt:lpstr>Times New Roman</vt:lpstr>
      <vt:lpstr>Wingdings 3</vt:lpstr>
      <vt:lpstr>Скибка</vt:lpstr>
      <vt:lpstr>Пам’ятка куди повідомити про корупцію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Пам’ятка куди повідомити про корупцію </dc:title>
  <dc:creator>Таїсія Парамзіна</dc:creator>
  <cp:lastModifiedBy>Таїсія Парамзіна</cp:lastModifiedBy>
  <cp:revision>1</cp:revision>
  <cp:lastPrinted>2024-05-09T06:02:09Z</cp:lastPrinted>
  <dcterms:created xsi:type="dcterms:W3CDTF">2024-05-08T14:27:34Z</dcterms:created>
  <dcterms:modified xsi:type="dcterms:W3CDTF">2024-05-09T06:12:39Z</dcterms:modified>
</cp:coreProperties>
</file>