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73" r:id="rId2"/>
    <p:sldId id="277" r:id="rId3"/>
    <p:sldId id="283" r:id="rId4"/>
    <p:sldId id="275" r:id="rId5"/>
    <p:sldId id="27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11"/>
    <a:srgbClr val="FFFFF7"/>
    <a:srgbClr val="006600"/>
    <a:srgbClr val="008000"/>
    <a:srgbClr val="E7F6FF"/>
    <a:srgbClr val="FFFFEB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5294" autoAdjust="0"/>
  </p:normalViewPr>
  <p:slideViewPr>
    <p:cSldViewPr>
      <p:cViewPr>
        <p:scale>
          <a:sx n="75" d="100"/>
          <a:sy n="75" d="100"/>
        </p:scale>
        <p:origin x="-12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35056876938985"/>
          <c:y val="0.30812854442344045"/>
          <c:w val="0.43536711478800416"/>
          <c:h val="0.3875236294896030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27489">
              <a:noFill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accent2"/>
              </a:solidFill>
              <a:ln w="27489">
                <a:noFill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27489">
                <a:noFill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27489">
                <a:noFill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27489">
                <a:noFill/>
              </a:ln>
            </c:spPr>
          </c:dPt>
          <c:dLbls>
            <c:dLbl>
              <c:idx val="0"/>
              <c:layout>
                <c:manualLayout>
                  <c:x val="-2.047727293939872E-2"/>
                  <c:y val="-6.423934439177191E-2"/>
                </c:manualLayout>
              </c:layout>
              <c:tx>
                <c:rich>
                  <a:bodyPr/>
                  <a:lstStyle/>
                  <a:p>
                    <a:r>
                      <a:rPr lang="ru-RU" sz="1200"/>
                      <a:t>Соціальний захист населення 31%</a:t>
                    </a:r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859214536002903E-2"/>
                  <c:y val="-2.1916036432868241E-2"/>
                </c:manualLayout>
              </c:layout>
              <c:tx>
                <c:rich>
                  <a:bodyPr/>
                  <a:lstStyle/>
                  <a:p>
                    <a:r>
                      <a:rPr lang="ru-RU" sz="1200"/>
                      <a:t>Комунальне господарство 29%</a:t>
                    </a:r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061425166301636E-2"/>
                  <c:y val="4.6522270578975662E-3"/>
                </c:manualLayout>
              </c:layout>
              <c:tx>
                <c:rich>
                  <a:bodyPr/>
                  <a:lstStyle/>
                  <a:p>
                    <a:r>
                      <a:rPr lang="ru-RU" sz="1200"/>
                      <a:t>Діяльність посадових і службових осіб, корупція 4%</a:t>
                    </a:r>
                    <a:endParaRPr lang="ru-RU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200" dirty="0" err="1" smtClean="0"/>
                      <a:t>Будівництво</a:t>
                    </a:r>
                    <a:r>
                      <a:rPr lang="ru-RU" sz="1200" dirty="0" smtClean="0"/>
                      <a:t> та </a:t>
                    </a:r>
                    <a:r>
                      <a:rPr lang="ru-RU" sz="1200" dirty="0" err="1" smtClean="0"/>
                      <a:t>благоустрій</a:t>
                    </a:r>
                    <a:r>
                      <a:rPr lang="ru-RU" sz="1200" dirty="0" smtClean="0"/>
                      <a:t> 7%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630098454615267E-2"/>
                  <c:y val="-4.344251987218131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 smtClean="0"/>
                      <a:t>Охорона</a:t>
                    </a:r>
                    <a:r>
                      <a:rPr lang="ru-RU" sz="1200" baseline="0" dirty="0" smtClean="0"/>
                      <a:t> здоров</a:t>
                    </a:r>
                    <a:r>
                      <a:rPr lang="en-US" sz="1200" baseline="0" dirty="0" smtClean="0"/>
                      <a:t>’</a:t>
                    </a:r>
                    <a:r>
                      <a:rPr lang="uk-UA" sz="1200" baseline="0" dirty="0" smtClean="0"/>
                      <a:t>я 8</a:t>
                    </a:r>
                    <a:r>
                      <a:rPr lang="ru-RU" sz="1200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spPr>
              <a:noFill/>
              <a:ln w="27489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Соціальний захист населення</c:v>
                </c:pt>
                <c:pt idx="1">
                  <c:v>Комунальне господарство</c:v>
                </c:pt>
                <c:pt idx="2">
                  <c:v>Діяльність посадових і службових осіб, корупція</c:v>
                </c:pt>
                <c:pt idx="3">
                  <c:v>Будівництво та благоустрій</c:v>
                </c:pt>
                <c:pt idx="4">
                  <c:v>Охорона здоров’я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31</c:v>
                </c:pt>
                <c:pt idx="1">
                  <c:v>29</c:v>
                </c:pt>
                <c:pt idx="2">
                  <c:v>4</c:v>
                </c:pt>
                <c:pt idx="3">
                  <c:v>7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 w="2748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9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85A62C8-5296-4AA9-8A49-A79560D5CBE4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ECA757-0ECD-4D3C-BC8F-93655FAC09B6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25959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5960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DBD639-E72D-4B16-9052-E35FC5CE9187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3DCE5-59C3-4722-98C6-E46250ED2C8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2912108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751B87-C74C-426A-9C9D-3BD37C5F81DF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BF38D-3029-4F8A-A304-C3E6416E602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943186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CC924F-7608-4368-BC96-9E9810502C57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3084C1-DF00-4C5F-94B3-DEA493EF83A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182847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CAD6B-C810-4FF8-97BA-F7143353F5E9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7B5EF-8922-4AE7-A991-05C6F6A1059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4704701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0188E6-AA29-4B12-9639-D0DCE1E9CB29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C7413-868A-4A93-98D6-900F8F13E0E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8341306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DD016-612A-491E-8FAE-A0D3D75F460B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F653E-FAA1-48E2-B13B-9EB968262BB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817993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854F80-12B5-4F55-94B0-5E9D24714E55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6B362-0D41-4672-BEB3-BE836E5B006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291019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2AA6-D5A7-4C07-AF64-EB29AC6B57AD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5B7DD-7849-4260-8C5F-75B1E3BBDD1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4331462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2E1E72-73CC-43EA-8A68-EC1EAA3E019E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0DDEE-9A44-4D14-85CC-0DF87C5DDD8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697278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C74B1D-97D8-4403-AF30-C2754FD5E0F9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EC486-C4B4-45A8-8CC2-E2FA5AF3EA4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6651256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44FE9B-C795-4D6A-8917-B68E44211136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B3B413-92C0-4A2D-AFDD-6335D0B120D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6836126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61E343E5-ABF2-4AF6-A753-7825690EDA54}" type="datetimeFigureOut">
              <a:rPr lang="ru-RU" altLang="ru-RU"/>
              <a:pPr/>
              <a:t>27.01.2021</a:t>
            </a:fld>
            <a:endParaRPr lang="ru-RU" alt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F212BF0A-6B35-4BFF-89AB-C258A589008C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2493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49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Єдина система опрацювання звернень дозволяє</a:t>
            </a:r>
            <a:r>
              <a:rPr lang="uk-UA" alt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  <a:endParaRPr lang="ru-RU" altLang="ru-RU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 altLang="ru-RU" sz="2600" dirty="0"/>
              <a:t>автоматизувати процеси управління, контролю часу обробки і виконання звернень від населення;</a:t>
            </a:r>
          </a:p>
          <a:p>
            <a:pPr>
              <a:lnSpc>
                <a:spcPct val="90000"/>
              </a:lnSpc>
            </a:pPr>
            <a:r>
              <a:rPr lang="uk-UA" altLang="ru-RU" sz="2600" dirty="0"/>
              <a:t>управляти контактними даними та історією взаємодії з громадянами;</a:t>
            </a:r>
          </a:p>
          <a:p>
            <a:pPr>
              <a:lnSpc>
                <a:spcPct val="90000"/>
              </a:lnSpc>
            </a:pPr>
            <a:r>
              <a:rPr lang="uk-UA" altLang="ru-RU" sz="2600" dirty="0"/>
              <a:t>забезпечити зворотній зв’язок з громадянами за результатами обробки і виконання звернень;</a:t>
            </a:r>
          </a:p>
          <a:p>
            <a:pPr>
              <a:lnSpc>
                <a:spcPct val="90000"/>
              </a:lnSpc>
            </a:pPr>
            <a:r>
              <a:rPr lang="uk-UA" altLang="ru-RU" sz="2600" dirty="0"/>
              <a:t>надавати аналітичну звітність в різних розрізах.</a:t>
            </a:r>
            <a:endParaRPr lang="ru-RU" altLang="ru-RU" sz="2600" dirty="0"/>
          </a:p>
        </p:txBody>
      </p:sp>
      <p:pic>
        <p:nvPicPr>
          <p:cNvPr id="43013" name="Picture 5" descr="photodune-3491155-3d-small-people-call-by-telephone-x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4941888"/>
            <a:ext cx="1839912" cy="19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52" name="Rectangle 7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algn="ctr"/>
            <a:r>
              <a:rPr lang="uk-UA" altLang="ru-RU" sz="3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Динаміка надходжень звернень</a:t>
            </a:r>
            <a:endParaRPr lang="ru-RU" altLang="ru-RU" sz="3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50224" name="Object 48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10948151"/>
              </p:ext>
            </p:extLst>
          </p:nvPr>
        </p:nvGraphicFramePr>
        <p:xfrm>
          <a:off x="755650" y="836613"/>
          <a:ext cx="8388350" cy="450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52" name="Диаграмма" r:id="rId3" imgW="7934154" imgH="4257598" progId="MSGraph.Chart.8">
                  <p:embed followColorScheme="full"/>
                </p:oleObj>
              </mc:Choice>
              <mc:Fallback>
                <p:oleObj name="Диаграмма" r:id="rId3" imgW="7934154" imgH="4257598" progId="MSGraph.Chart.8">
                  <p:embed followColorScheme="full"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836613"/>
                        <a:ext cx="8388350" cy="4500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341" name="Group 16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19576910"/>
              </p:ext>
            </p:extLst>
          </p:nvPr>
        </p:nvGraphicFramePr>
        <p:xfrm>
          <a:off x="1042988" y="5373688"/>
          <a:ext cx="7489825" cy="744538"/>
        </p:xfrm>
        <a:graphic>
          <a:graphicData uri="http://schemas.openxmlformats.org/drawingml/2006/table">
            <a:tbl>
              <a:tblPr/>
              <a:tblGrid>
                <a:gridCol w="806049"/>
                <a:gridCol w="689472"/>
                <a:gridCol w="750537"/>
                <a:gridCol w="746096"/>
                <a:gridCol w="750537"/>
                <a:gridCol w="744986"/>
                <a:gridCol w="750537"/>
                <a:gridCol w="750537"/>
                <a:gridCol w="750537"/>
                <a:gridCol w="750537"/>
              </a:tblGrid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Рік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2012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2013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2014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2017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2018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2019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2020 р.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Кількість 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1264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9743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11256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18159</a:t>
                      </a:r>
                      <a:endParaRPr kumimoji="0" lang="ru-RU" alt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22324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12043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18737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20807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19800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3" name="Rectangle 7"/>
          <p:cNvSpPr>
            <a:spLocks noGrp="1" noChangeArrowheads="1"/>
          </p:cNvSpPr>
          <p:nvPr>
            <p:ph type="title"/>
          </p:nvPr>
        </p:nvSpPr>
        <p:spPr>
          <a:xfrm>
            <a:off x="169863" y="188913"/>
            <a:ext cx="3106737" cy="1566862"/>
          </a:xfrm>
          <a:noFill/>
          <a:ln/>
        </p:spPr>
        <p:txBody>
          <a:bodyPr/>
          <a:lstStyle/>
          <a:p>
            <a:pPr algn="ctr"/>
            <a: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ТОП-5 проблемних питань</a:t>
            </a:r>
            <a:b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uk-UA" altLang="ru-RU" sz="2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2019 </a:t>
            </a:r>
            <a: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рік</a:t>
            </a:r>
            <a:endParaRPr lang="ru-RU" altLang="ru-RU" sz="2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2" name="Object 1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7862725"/>
              </p:ext>
            </p:extLst>
          </p:nvPr>
        </p:nvGraphicFramePr>
        <p:xfrm>
          <a:off x="-777875" y="2202994"/>
          <a:ext cx="10102403" cy="5404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667" name="Rectangle 11"/>
          <p:cNvSpPr>
            <a:spLocks noChangeArrowheads="1"/>
          </p:cNvSpPr>
          <p:nvPr/>
        </p:nvSpPr>
        <p:spPr bwMode="auto">
          <a:xfrm>
            <a:off x="6084888" y="2852738"/>
            <a:ext cx="30241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1pPr>
            <a:lvl2pPr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algn="ctr"/>
            <a: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ТОП-5 проблемних питань</a:t>
            </a:r>
            <a:b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uk-UA" altLang="ru-RU" sz="2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2020 </a:t>
            </a:r>
            <a:r>
              <a:rPr lang="uk-UA" altLang="ru-RU" sz="2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рік</a:t>
            </a:r>
            <a:endParaRPr lang="ru-RU" altLang="ru-RU" sz="2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70671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4624034"/>
              </p:ext>
            </p:extLst>
          </p:nvPr>
        </p:nvGraphicFramePr>
        <p:xfrm>
          <a:off x="1116013" y="-963613"/>
          <a:ext cx="9543902" cy="5112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88" name="Диаграмма" r:id="rId4" imgW="11592027" imgH="6210339" progId="MSGraph.Chart.8">
                  <p:embed followColorScheme="full"/>
                </p:oleObj>
              </mc:Choice>
              <mc:Fallback>
                <p:oleObj name="Диаграмма" r:id="rId4" imgW="11592027" imgH="6210339" progId="MSGraph.Chart.8">
                  <p:embed followColorScheme="full"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-963613"/>
                        <a:ext cx="9543902" cy="5112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Помісячна діаграма звернень, що надійшли до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Регіонального контактного центру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Київської області </a:t>
            </a:r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2020 </a:t>
            </a:r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році</a:t>
            </a:r>
            <a:b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uk-UA" altLang="ru-RU" sz="23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(період </a:t>
            </a:r>
            <a:r>
              <a:rPr lang="uk-UA" altLang="ru-RU" sz="23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01.01.2020-31.12.2020</a:t>
            </a:r>
            <a:r>
              <a:rPr lang="uk-UA" altLang="ru-RU" sz="29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)</a:t>
            </a:r>
            <a:endParaRPr lang="uk-UA" altLang="ru-RU" sz="29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6087" name="Object 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50294087"/>
              </p:ext>
            </p:extLst>
          </p:nvPr>
        </p:nvGraphicFramePr>
        <p:xfrm>
          <a:off x="250825" y="1484313"/>
          <a:ext cx="8351838" cy="398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0" name="Диаграмма" r:id="rId3" imgW="7238965" imgH="3609843" progId="MSGraph.Chart.8">
                  <p:embed followColorScheme="full"/>
                </p:oleObj>
              </mc:Choice>
              <mc:Fallback>
                <p:oleObj name="Диаграмма" r:id="rId3" imgW="7238965" imgH="3609843" progId="MSGraph.Chart.8">
                  <p:embed followColorScheme="full"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484313"/>
                        <a:ext cx="8351838" cy="398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49" name="Group 6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85811085"/>
              </p:ext>
            </p:extLst>
          </p:nvPr>
        </p:nvGraphicFramePr>
        <p:xfrm>
          <a:off x="107951" y="5486400"/>
          <a:ext cx="8784530" cy="822920"/>
        </p:xfrm>
        <a:graphic>
          <a:graphicData uri="http://schemas.openxmlformats.org/drawingml/2006/table">
            <a:tbl>
              <a:tblPr/>
              <a:tblGrid>
                <a:gridCol w="727888"/>
                <a:gridCol w="620492"/>
                <a:gridCol w="677987"/>
                <a:gridCol w="670392"/>
                <a:gridCol w="676901"/>
                <a:gridCol w="672563"/>
                <a:gridCol w="676901"/>
                <a:gridCol w="676901"/>
                <a:gridCol w="676901"/>
                <a:gridCol w="676901"/>
                <a:gridCol w="676901"/>
                <a:gridCol w="676901"/>
                <a:gridCol w="676901"/>
              </a:tblGrid>
              <a:tr h="4114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Місяць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Січень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Лютий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Березень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Квітень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Травень</a:t>
                      </a:r>
                      <a:endParaRPr kumimoji="0" lang="ru-RU" alt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Червень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Липень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Серпень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Вересень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Жовтень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Листопад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Грудень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Кількість </a:t>
                      </a:r>
                      <a:endParaRPr kumimoji="0" lang="ru-RU" alt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2355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1867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1501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1249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1421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1157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1353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1140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1661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1937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2148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2151</a:t>
                      </a:r>
                      <a:endParaRPr kumimoji="0" lang="ru-RU" alt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Помісячна діаграма звернень, що були закриті в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Регіональному контактному центрі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Київської області </a:t>
            </a:r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</a:t>
            </a:r>
            <a:r>
              <a:rPr lang="uk-UA" altLang="ru-RU" sz="23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2020 </a:t>
            </a:r>
            <a: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році</a:t>
            </a:r>
            <a:br>
              <a:rPr lang="uk-UA" altLang="ru-RU" sz="23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uk-UA" altLang="ru-RU" sz="23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(період </a:t>
            </a:r>
            <a:r>
              <a:rPr lang="uk-UA" altLang="ru-RU" sz="23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01.01.2020-31.12.2020)</a:t>
            </a:r>
            <a:endParaRPr lang="uk-UA" altLang="ru-RU" sz="2300" b="1" i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48134" name="Object 6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29394979"/>
              </p:ext>
            </p:extLst>
          </p:nvPr>
        </p:nvGraphicFramePr>
        <p:xfrm>
          <a:off x="250825" y="1484313"/>
          <a:ext cx="8713788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3" name="Диаграмма" r:id="rId3" imgW="8001101" imgH="3390766" progId="MSGraph.Chart.8">
                  <p:embed followColorScheme="full"/>
                </p:oleObj>
              </mc:Choice>
              <mc:Fallback>
                <p:oleObj name="Диаграмма" r:id="rId3" imgW="8001101" imgH="3390766" progId="MSGraph.Chart.8">
                  <p:embed followColorScheme="full"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484313"/>
                        <a:ext cx="8713788" cy="3889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82" name="Group 5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59449104"/>
              </p:ext>
            </p:extLst>
          </p:nvPr>
        </p:nvGraphicFramePr>
        <p:xfrm>
          <a:off x="107950" y="5445125"/>
          <a:ext cx="8964617" cy="640080"/>
        </p:xfrm>
        <a:graphic>
          <a:graphicData uri="http://schemas.openxmlformats.org/drawingml/2006/table">
            <a:tbl>
              <a:tblPr/>
              <a:tblGrid>
                <a:gridCol w="791642"/>
                <a:gridCol w="583056"/>
                <a:gridCol w="690091"/>
                <a:gridCol w="683510"/>
                <a:gridCol w="692286"/>
                <a:gridCol w="684606"/>
                <a:gridCol w="692287"/>
                <a:gridCol w="685704"/>
                <a:gridCol w="692287"/>
                <a:gridCol w="692287"/>
                <a:gridCol w="692287"/>
                <a:gridCol w="692287"/>
                <a:gridCol w="692287"/>
              </a:tblGrid>
              <a:tr h="2619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Місяць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Січень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Лютий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Березень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Квітень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Травень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Червень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Липень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Серпень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Вересень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Жовтень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Листопад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Грудень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Кількість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2270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2033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1507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1255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1470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1578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1164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1505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1808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1962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2103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1515</TotalTime>
  <Words>206</Words>
  <Application>Microsoft Office PowerPoint</Application>
  <PresentationFormat>Экран (4:3)</PresentationFormat>
  <Paragraphs>87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Край</vt:lpstr>
      <vt:lpstr>Диаграмма</vt:lpstr>
      <vt:lpstr>Єдина система опрацювання звернень дозволяє:</vt:lpstr>
      <vt:lpstr>Динаміка надходжень звернень</vt:lpstr>
      <vt:lpstr>ТОП-5 проблемних питань 2019 рік</vt:lpstr>
      <vt:lpstr>Помісячна діаграма звернень, що надійшли до Регіонального контактного центру Київської області в 2020 році (період 01.01.2020-31.12.2020)</vt:lpstr>
      <vt:lpstr>Помісячна діаграма звернень, що були закриті в Регіональному контактному центрі Київської області в 2020 році (період 01.01.2020-31.12.2020)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</dc:creator>
  <cp:lastModifiedBy>User</cp:lastModifiedBy>
  <cp:revision>161</cp:revision>
  <dcterms:created xsi:type="dcterms:W3CDTF">2014-11-23T10:45:55Z</dcterms:created>
  <dcterms:modified xsi:type="dcterms:W3CDTF">2021-01-27T08:13:57Z</dcterms:modified>
</cp:coreProperties>
</file>